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handoutMasterIdLst>
    <p:handoutMasterId r:id="rId63"/>
  </p:handoutMasterIdLst>
  <p:sldIdLst>
    <p:sldId id="340" r:id="rId2"/>
    <p:sldId id="450"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3" r:id="rId21"/>
    <p:sldId id="414" r:id="rId22"/>
    <p:sldId id="415" r:id="rId23"/>
    <p:sldId id="416" r:id="rId24"/>
    <p:sldId id="417" r:id="rId25"/>
    <p:sldId id="418" r:id="rId26"/>
    <p:sldId id="419" r:id="rId27"/>
    <p:sldId id="420" r:id="rId28"/>
    <p:sldId id="451" r:id="rId29"/>
    <p:sldId id="421" r:id="rId30"/>
    <p:sldId id="422" r:id="rId31"/>
    <p:sldId id="423" r:id="rId32"/>
    <p:sldId id="425" r:id="rId33"/>
    <p:sldId id="424" r:id="rId34"/>
    <p:sldId id="427" r:id="rId35"/>
    <p:sldId id="426" r:id="rId36"/>
    <p:sldId id="428" r:id="rId37"/>
    <p:sldId id="429" r:id="rId38"/>
    <p:sldId id="430" r:id="rId39"/>
    <p:sldId id="431" r:id="rId40"/>
    <p:sldId id="432" r:id="rId41"/>
    <p:sldId id="433" r:id="rId42"/>
    <p:sldId id="434" r:id="rId43"/>
    <p:sldId id="435" r:id="rId44"/>
    <p:sldId id="436" r:id="rId45"/>
    <p:sldId id="437" r:id="rId46"/>
    <p:sldId id="452" r:id="rId47"/>
    <p:sldId id="438" r:id="rId48"/>
    <p:sldId id="439" r:id="rId49"/>
    <p:sldId id="440" r:id="rId50"/>
    <p:sldId id="441" r:id="rId51"/>
    <p:sldId id="442" r:id="rId52"/>
    <p:sldId id="443" r:id="rId53"/>
    <p:sldId id="444" r:id="rId54"/>
    <p:sldId id="446" r:id="rId55"/>
    <p:sldId id="445" r:id="rId56"/>
    <p:sldId id="448" r:id="rId57"/>
    <p:sldId id="447" r:id="rId58"/>
    <p:sldId id="310" r:id="rId59"/>
    <p:sldId id="265" r:id="rId60"/>
    <p:sldId id="339" r:id="rId61"/>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84" autoAdjust="0"/>
    <p:restoredTop sz="94690" autoAdjust="0"/>
  </p:normalViewPr>
  <p:slideViewPr>
    <p:cSldViewPr snapToGrid="0" showGuides="1">
      <p:cViewPr varScale="1">
        <p:scale>
          <a:sx n="97" d="100"/>
          <a:sy n="97" d="100"/>
        </p:scale>
        <p:origin x="996" y="90"/>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60</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54</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58</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59</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2016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2016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5" Type="http://schemas.openxmlformats.org/officeDocument/2006/relationships/image" Target="../media/image95.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8.xml"/><Relationship Id="rId5" Type="http://schemas.openxmlformats.org/officeDocument/2006/relationships/image" Target="../media/image107.png"/><Relationship Id="rId4" Type="http://schemas.openxmlformats.org/officeDocument/2006/relationships/image" Target="../media/image106.png"/></Relationships>
</file>

<file path=ppt/slides/_rels/slide4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 Id="rId4" Type="http://schemas.openxmlformats.org/officeDocument/2006/relationships/image" Target="../media/image113.png"/></Relationships>
</file>

<file path=ppt/slides/_rels/slide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5.png"/><Relationship Id="rId1" Type="http://schemas.openxmlformats.org/officeDocument/2006/relationships/slideLayout" Target="../slideLayouts/slideLayout8.xml"/><Relationship Id="rId5" Type="http://schemas.openxmlformats.org/officeDocument/2006/relationships/image" Target="../media/image117.png"/><Relationship Id="rId4" Type="http://schemas.openxmlformats.org/officeDocument/2006/relationships/image" Target="../media/image116.png"/></Relationships>
</file>

<file path=ppt/slides/_rels/slide5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09.png"/><Relationship Id="rId1" Type="http://schemas.openxmlformats.org/officeDocument/2006/relationships/slideLayout" Target="../slideLayouts/slideLayout8.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7.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25.png"/><Relationship Id="rId2" Type="http://schemas.openxmlformats.org/officeDocument/2006/relationships/image" Target="../media/image121.png"/><Relationship Id="rId1" Type="http://schemas.openxmlformats.org/officeDocument/2006/relationships/slideLayout" Target="../slideLayouts/slideLayout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8.xml"/><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 Id="rId5" Type="http://schemas.openxmlformats.org/officeDocument/2006/relationships/image" Target="../media/image132.png"/><Relationship Id="rId4" Type="http://schemas.openxmlformats.org/officeDocument/2006/relationships/image" Target="../media/image1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Introduction to System Operations</a:t>
            </a:r>
          </a:p>
          <a:p>
            <a:r>
              <a:rPr lang="en-US" dirty="0" smtClean="0"/>
              <a:t>Axel Uhl, Global Sponsorships</a:t>
            </a:r>
          </a:p>
          <a:p>
            <a:r>
              <a:rPr lang="en-US" dirty="0" smtClean="0"/>
              <a:t>January,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smtClean="0"/>
              <a:t>How Does It Work?</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Sail </a:t>
            </a:r>
            <a:r>
              <a:rPr lang="en-US" sz="1800" kern="0" dirty="0" err="1" smtClean="0">
                <a:ea typeface="Arial Unicode MS" pitchFamily="34" charset="-128"/>
                <a:cs typeface="Arial Unicode MS" pitchFamily="34" charset="-128"/>
              </a:rPr>
              <a:t>InSight</a:t>
            </a:r>
            <a:r>
              <a:rPr lang="en-US" sz="1800" kern="0" dirty="0" smtClean="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WindBot</a:t>
            </a:r>
            <a:endParaRPr lang="en-US" sz="1800" kern="0" dirty="0" smtClean="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Race</a:t>
            </a:r>
            <a:br>
              <a:rPr lang="en-US" sz="1800" kern="0" dirty="0" smtClean="0">
                <a:ea typeface="Arial Unicode MS" pitchFamily="34" charset="-128"/>
                <a:cs typeface="Arial Unicode MS" pitchFamily="34" charset="-128"/>
              </a:rPr>
            </a:br>
            <a:r>
              <a:rPr lang="en-US" sz="1800" kern="0" dirty="0" smtClean="0">
                <a:ea typeface="Arial Unicode MS" pitchFamily="34" charset="-128"/>
                <a:cs typeface="Arial Unicode MS" pitchFamily="34" charset="-128"/>
              </a:rPr>
              <a:t>Manager</a:t>
            </a:r>
            <a:r>
              <a:rPr lang="en-US" kern="0" dirty="0" smtClean="0">
                <a:ea typeface="Arial Unicode MS" pitchFamily="34" charset="-128"/>
                <a:cs typeface="Arial Unicode MS" pitchFamily="34" charset="-128"/>
              </a:rPr>
              <a:t> App</a:t>
            </a:r>
            <a:endParaRPr lang="en-US" sz="1800" kern="0" dirty="0" smtClean="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Program with Spectator Boats</a:t>
            </a:r>
          </a:p>
          <a:p>
            <a:pPr lvl="2"/>
            <a:r>
              <a:rPr lang="en-US" dirty="0" smtClean="0"/>
              <a:t>Live Race Analytics shown to spectators on tablets</a:t>
            </a:r>
          </a:p>
          <a:p>
            <a:r>
              <a:rPr lang="en-US" dirty="0" smtClean="0"/>
              <a:t>Lounge, Club Facilities</a:t>
            </a:r>
          </a:p>
          <a:p>
            <a:pPr lvl="2"/>
            <a:r>
              <a:rPr lang="en-US" dirty="0" smtClean="0"/>
              <a:t>tablets, big screens, projector / canvas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Introduction to SAP Sailing Analytics</a:t>
            </a:r>
          </a:p>
          <a:p>
            <a:pPr lvl="2"/>
            <a:r>
              <a:rPr lang="en-US" dirty="0" smtClean="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smtClean="0">
                <a:solidFill>
                  <a:schemeClr val="bg1">
                    <a:lumMod val="85000"/>
                  </a:schemeClr>
                </a:solidFill>
              </a:rPr>
              <a:t>Using the Race Manager App</a:t>
            </a:r>
          </a:p>
          <a:p>
            <a:pPr lvl="2"/>
            <a:r>
              <a:rPr lang="en-US" dirty="0" smtClean="0">
                <a:solidFill>
                  <a:schemeClr val="bg1">
                    <a:lumMod val="85000"/>
                  </a:schemeClr>
                </a:solidFill>
              </a:rPr>
              <a:t>Binding a Device</a:t>
            </a:r>
          </a:p>
          <a:p>
            <a:pPr lvl="2"/>
            <a:r>
              <a:rPr lang="en-US" dirty="0" smtClean="0">
                <a:solidFill>
                  <a:schemeClr val="bg1">
                    <a:lumMod val="85000"/>
                  </a:schemeClr>
                </a:solidFill>
              </a:rPr>
              <a:t>Logging On</a:t>
            </a:r>
          </a:p>
          <a:p>
            <a:pPr lvl="2"/>
            <a:r>
              <a:rPr lang="en-US" dirty="0" smtClean="0">
                <a:solidFill>
                  <a:schemeClr val="bg1">
                    <a:lumMod val="85000"/>
                  </a:schemeClr>
                </a:solidFill>
              </a:rPr>
              <a:t>Planning and Running a Race</a:t>
            </a:r>
          </a:p>
          <a:p>
            <a:pPr lvl="2"/>
            <a:r>
              <a:rPr lang="en-US" dirty="0" smtClean="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hlinkClick r:id="rId2"/>
              </a:rPr>
              <a:t>http://yourserver.sapsailing.com/gwt/AdminConsole.html</a:t>
            </a:r>
            <a:endParaRPr lang="en-US" dirty="0" smtClean="0"/>
          </a:p>
          <a:p>
            <a:r>
              <a:rPr lang="en-US" dirty="0" smtClean="0"/>
              <a:t>User: admin</a:t>
            </a:r>
          </a:p>
          <a:p>
            <a:r>
              <a:rPr lang="en-US" dirty="0" smtClean="0"/>
              <a:t>Password: admin</a:t>
            </a:r>
          </a:p>
          <a:p>
            <a:pPr lvl="1"/>
            <a:r>
              <a:rPr lang="en-US" dirty="0" smtClean="0"/>
              <a:t>Shows initial, empty event list</a:t>
            </a:r>
          </a:p>
          <a:p>
            <a:r>
              <a:rPr lang="en-US" dirty="0" smtClean="0"/>
              <a:t>Go to </a:t>
            </a:r>
            <a:r>
              <a:rPr lang="en-US" dirty="0" err="1" smtClean="0"/>
              <a:t>Advanced</a:t>
            </a:r>
            <a:r>
              <a:rPr lang="en-US" dirty="0" err="1" smtClean="0">
                <a:sym typeface="Wingdings" panose="05000000000000000000" pitchFamily="2" charset="2"/>
              </a:rPr>
              <a:t>User</a:t>
            </a:r>
            <a:r>
              <a:rPr lang="en-US" dirty="0" smtClean="0">
                <a:sym typeface="Wingdings" panose="05000000000000000000" pitchFamily="2" charset="2"/>
              </a:rPr>
              <a:t> Management</a:t>
            </a:r>
            <a:endParaRPr lang="en-US" dirty="0" smtClean="0"/>
          </a:p>
          <a:p>
            <a:endParaRPr lang="en-US" dirty="0" smtClean="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Click “Create User”</a:t>
            </a:r>
          </a:p>
          <a:p>
            <a:endParaRPr lang="en-US" dirty="0"/>
          </a:p>
          <a:p>
            <a:endParaRPr lang="en-US" dirty="0" smtClean="0"/>
          </a:p>
          <a:p>
            <a:endParaRPr lang="en-US" dirty="0"/>
          </a:p>
          <a:p>
            <a:endParaRPr lang="en-US" dirty="0" smtClean="0"/>
          </a:p>
          <a:p>
            <a:r>
              <a:rPr lang="en-US" dirty="0" smtClean="0"/>
              <a:t>Enter user details, press OK</a:t>
            </a:r>
          </a:p>
          <a:p>
            <a:pPr lvl="1"/>
            <a:r>
              <a:rPr lang="en-US" dirty="0" smtClean="0"/>
              <a:t>User receives validation e-mail</a:t>
            </a:r>
          </a:p>
          <a:p>
            <a:r>
              <a:rPr lang="en-US" dirty="0" smtClean="0"/>
              <a:t>Add “admin” role for user</a:t>
            </a:r>
          </a:p>
          <a:p>
            <a:endParaRPr lang="en-US" dirty="0" smtClean="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“Events” tab click “Add Event”</a:t>
            </a:r>
          </a:p>
          <a:p>
            <a:endParaRPr lang="en-US" dirty="0"/>
          </a:p>
          <a:p>
            <a:endParaRPr lang="en-US" dirty="0" smtClean="0"/>
          </a:p>
          <a:p>
            <a:endParaRPr lang="en-US" dirty="0"/>
          </a:p>
          <a:p>
            <a:endParaRPr lang="en-US" dirty="0" smtClean="0"/>
          </a:p>
          <a:p>
            <a:endParaRPr lang="en-US" dirty="0" smtClean="0"/>
          </a:p>
          <a:p>
            <a:endParaRPr lang="en-US" dirty="0"/>
          </a:p>
          <a:p>
            <a:r>
              <a:rPr lang="en-US" dirty="0"/>
              <a:t/>
            </a:r>
            <a:br>
              <a:rPr lang="en-US" dirty="0"/>
            </a:br>
            <a:r>
              <a:rPr lang="en-US" dirty="0" smtClean="0"/>
              <a:t>Fill in name, description, venue, start and end date</a:t>
            </a:r>
          </a:p>
          <a:p>
            <a:pPr lvl="1"/>
            <a:r>
              <a:rPr lang="en-US" dirty="0" smtClean="0"/>
              <a:t>A default course area</a:t>
            </a:r>
          </a:p>
          <a:p>
            <a:r>
              <a:rPr lang="en-US" dirty="0" smtClean="0"/>
              <a:t>Press OK to create the event. Choose “Yes” to create</a:t>
            </a:r>
            <a:br>
              <a:rPr lang="en-US" dirty="0" smtClean="0"/>
            </a:br>
            <a:r>
              <a:rPr lang="en-US" dirty="0" smtClean="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a:t>a</a:t>
            </a:r>
            <a:r>
              <a:rPr lang="en-US" dirty="0" smtClean="0"/>
              <a: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A “Leaderboard Group” can describe</a:t>
            </a:r>
          </a:p>
          <a:p>
            <a:pPr lvl="1"/>
            <a:r>
              <a:rPr lang="en-US" dirty="0" smtClean="0"/>
              <a:t>A part of a larger event (e.g., “International Classes” at “</a:t>
            </a:r>
            <a:r>
              <a:rPr lang="en-US" dirty="0" err="1" smtClean="0"/>
              <a:t>Kieler</a:t>
            </a:r>
            <a:r>
              <a:rPr lang="en-US" dirty="0" smtClean="0"/>
              <a:t> </a:t>
            </a:r>
            <a:r>
              <a:rPr lang="en-US" dirty="0" err="1" smtClean="0"/>
              <a:t>Woche</a:t>
            </a:r>
            <a:r>
              <a:rPr lang="en-US" dirty="0" smtClean="0"/>
              <a:t>”)</a:t>
            </a:r>
          </a:p>
          <a:p>
            <a:pPr lvl="1"/>
            <a:r>
              <a:rPr lang="en-US" dirty="0" smtClean="0"/>
              <a:t>A series of events, such as for a league (Extreme Sailing Series, Bundesliga)</a:t>
            </a:r>
          </a:p>
          <a:p>
            <a:pPr marL="0" lvl="1" indent="0">
              <a:buNone/>
            </a:pPr>
            <a:r>
              <a:rPr lang="en-US" dirty="0" smtClean="0"/>
              <a:t>Needed also for single-class, single event set-ups</a:t>
            </a:r>
          </a:p>
          <a:p>
            <a:r>
              <a:rPr lang="en-US" dirty="0" smtClean="0"/>
              <a:t>Optionally adjust the fields</a:t>
            </a:r>
          </a:p>
          <a:p>
            <a:pPr lvl="1"/>
            <a:r>
              <a:rPr lang="en-US" dirty="0" smtClean="0"/>
              <a:t>Name (has to be globally unique)</a:t>
            </a:r>
          </a:p>
          <a:p>
            <a:pPr lvl="1"/>
            <a:r>
              <a:rPr lang="en-US" dirty="0" smtClean="0"/>
              <a:t>Description</a:t>
            </a:r>
          </a:p>
          <a:p>
            <a:r>
              <a:rPr lang="en-US" dirty="0" smtClean="0"/>
              <a:t>Optionally fill in a (usually shorter) display name</a:t>
            </a:r>
          </a:p>
          <a:p>
            <a:r>
              <a:rPr lang="en-US" dirty="0" smtClean="0"/>
              <a:t>Press OK</a:t>
            </a:r>
          </a:p>
          <a:p>
            <a:pPr lvl="1"/>
            <a:r>
              <a:rPr lang="en-US" dirty="0" smtClean="0"/>
              <a:t>The Leaderboard group is created and added to</a:t>
            </a:r>
            <a:br>
              <a:rPr lang="en-US" dirty="0" smtClean="0"/>
            </a:br>
            <a:r>
              <a:rPr lang="en-US" dirty="0" smtClean="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smtClean="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smtClean="0">
                <a:solidFill>
                  <a:srgbClr val="000000"/>
                </a:solidFill>
                <a:uFill>
                  <a:solidFill>
                    <a:srgbClr val="FFFFFF"/>
                  </a:solidFill>
                </a:uFill>
              </a:rPr>
              <a:t>fields</a:t>
            </a:r>
            <a:endParaRPr lang="en-US" dirty="0" smtClean="0"/>
          </a:p>
          <a:p>
            <a:pPr lvl="1"/>
            <a:r>
              <a:rPr lang="en-US" dirty="0" smtClean="0"/>
              <a:t>Name</a:t>
            </a:r>
          </a:p>
          <a:p>
            <a:pPr lvl="1"/>
            <a:r>
              <a:rPr lang="en-US" dirty="0" smtClean="0"/>
              <a:t>Boat Class</a:t>
            </a:r>
          </a:p>
          <a:p>
            <a:pPr lvl="1"/>
            <a:r>
              <a:rPr lang="en-US" dirty="0" smtClean="0"/>
              <a:t>Event (select the one created before)</a:t>
            </a:r>
          </a:p>
          <a:p>
            <a:pPr lvl="1"/>
            <a:r>
              <a:rPr lang="en-US" dirty="0" smtClean="0"/>
              <a:t>Course Area (select the auto-created “Default”)</a:t>
            </a:r>
          </a:p>
          <a:p>
            <a:r>
              <a:rPr lang="en-US" dirty="0" smtClean="0"/>
              <a:t>Press OK</a:t>
            </a:r>
          </a:p>
          <a:p>
            <a:r>
              <a:rPr lang="en-US" dirty="0" smtClean="0"/>
              <a:t>Press OK on the “Add Regatta…” dialog</a:t>
            </a:r>
          </a:p>
          <a:p>
            <a:r>
              <a:rPr lang="en-US" dirty="0" smtClean="0"/>
              <a:t>In the popup “Create default regatta leaderboard” press “Yes”</a:t>
            </a:r>
          </a:p>
          <a:p>
            <a:pPr lvl="1"/>
            <a:r>
              <a:rPr lang="en-US" dirty="0" smtClean="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Press OK on the popup dialog that</a:t>
            </a:r>
            <a:br>
              <a:rPr lang="en-US" dirty="0" smtClean="0"/>
            </a:br>
            <a:r>
              <a:rPr lang="en-US" dirty="0" smtClean="0"/>
              <a:t>suggests to link the regatta leaderboard</a:t>
            </a:r>
            <a:br>
              <a:rPr lang="en-US" dirty="0" smtClean="0"/>
            </a:br>
            <a:r>
              <a:rPr lang="en-US" dirty="0" smtClean="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Select regatta (</a:t>
            </a:r>
            <a:r>
              <a:rPr lang="en-US" dirty="0" smtClean="0">
                <a:solidFill>
                  <a:srgbClr val="FF0000"/>
                </a:solidFill>
              </a:rPr>
              <a:t>1</a:t>
            </a:r>
            <a:r>
              <a:rPr lang="en-US" dirty="0" smtClean="0"/>
              <a:t>)</a:t>
            </a:r>
          </a:p>
          <a:p>
            <a:r>
              <a:rPr lang="en-US" dirty="0" smtClean="0"/>
              <a:t>Click “Edit” icon for Default series (</a:t>
            </a:r>
            <a:r>
              <a:rPr lang="en-US" dirty="0" smtClean="0">
                <a:solidFill>
                  <a:srgbClr val="FF0000"/>
                </a:solidFill>
              </a:rPr>
              <a:t>2</a:t>
            </a:r>
            <a:r>
              <a:rPr lang="en-US" dirty="0" smtClean="0"/>
              <a:t>)</a:t>
            </a:r>
          </a:p>
          <a:p>
            <a:r>
              <a:rPr lang="en-US" dirty="0" smtClean="0"/>
              <a:t>In the “to” drop-down, select number</a:t>
            </a:r>
            <a:br>
              <a:rPr lang="en-US" dirty="0" smtClean="0"/>
            </a:br>
            <a:r>
              <a:rPr lang="en-US" dirty="0" smtClean="0"/>
              <a:t>of races to add (</a:t>
            </a:r>
            <a:r>
              <a:rPr lang="en-US" dirty="0" smtClean="0">
                <a:solidFill>
                  <a:srgbClr val="FF0000"/>
                </a:solidFill>
              </a:rPr>
              <a:t>3</a:t>
            </a:r>
            <a:r>
              <a:rPr lang="en-US" dirty="0" smtClean="0"/>
              <a:t>)</a:t>
            </a:r>
          </a:p>
          <a:p>
            <a:r>
              <a:rPr lang="en-US" dirty="0" smtClean="0"/>
              <a:t>Click “Add” (</a:t>
            </a:r>
            <a:r>
              <a:rPr lang="en-US" dirty="0" smtClean="0">
                <a:solidFill>
                  <a:srgbClr val="FF0000"/>
                </a:solidFill>
              </a:rPr>
              <a:t>4</a:t>
            </a:r>
            <a:r>
              <a:rPr lang="en-US" dirty="0" smtClean="0"/>
              <a:t>)</a:t>
            </a:r>
          </a:p>
          <a:p>
            <a:r>
              <a:rPr lang="en-US" dirty="0" smtClean="0"/>
              <a:t>Click “OK” (</a:t>
            </a:r>
            <a:r>
              <a:rPr lang="en-US" dirty="0" smtClean="0">
                <a:solidFill>
                  <a:srgbClr val="FF0000"/>
                </a:solidFill>
              </a:rPr>
              <a:t>5</a:t>
            </a:r>
            <a:r>
              <a:rPr lang="en-US" dirty="0" smtClean="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5</a:t>
            </a:r>
            <a:endParaRPr lang="de-DE" sz="1800" kern="0" dirty="0" err="1" smtClean="0">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the ”Events” tab click on event name link</a:t>
            </a:r>
          </a:p>
          <a:p>
            <a:endParaRPr lang="en-US" dirty="0"/>
          </a:p>
          <a:p>
            <a:endParaRPr lang="en-US" dirty="0" smtClean="0"/>
          </a:p>
          <a:p>
            <a:endParaRPr lang="en-US" dirty="0"/>
          </a:p>
          <a:p>
            <a:endParaRPr lang="en-US" dirty="0" smtClean="0"/>
          </a:p>
          <a:p>
            <a:r>
              <a:rPr lang="en-US" dirty="0" smtClean="0"/>
              <a:t>This opens the event web site</a:t>
            </a:r>
          </a:p>
          <a:p>
            <a:pPr lvl="1"/>
            <a:r>
              <a:rPr lang="en-US" dirty="0" smtClean="0"/>
              <a:t>Overview shows regatta</a:t>
            </a:r>
          </a:p>
          <a:p>
            <a:pPr lvl="1"/>
            <a:r>
              <a:rPr lang="en-US" dirty="0" smtClean="0"/>
              <a:t>Generic event logo</a:t>
            </a:r>
          </a:p>
          <a:p>
            <a:pPr lvl="1"/>
            <a:r>
              <a:rPr lang="en-US" dirty="0" smtClean="0"/>
              <a:t>Generic event stage image</a:t>
            </a:r>
          </a:p>
          <a:p>
            <a:pPr lvl="1"/>
            <a:r>
              <a:rPr lang="en-US" dirty="0" smtClean="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a:t>
            </a:r>
            <a:r>
              <a:rPr lang="en-US" dirty="0" err="1" smtClean="0"/>
              <a:t>Connectors</a:t>
            </a:r>
            <a:r>
              <a:rPr lang="en-US" dirty="0" err="1" smtClean="0">
                <a:sym typeface="Wingdings" panose="05000000000000000000" pitchFamily="2" charset="2"/>
              </a:rPr>
              <a:t>Smartphone</a:t>
            </a:r>
            <a:r>
              <a:rPr lang="en-US" dirty="0" smtClean="0">
                <a:sym typeface="Wingdings" panose="05000000000000000000" pitchFamily="2" charset="2"/>
              </a:rPr>
              <a:t> Tracking</a:t>
            </a:r>
          </a:p>
          <a:p>
            <a:endParaRPr lang="en-US" dirty="0">
              <a:sym typeface="Wingdings" panose="05000000000000000000" pitchFamily="2" charset="2"/>
            </a:endParaRPr>
          </a:p>
          <a:p>
            <a:r>
              <a:rPr lang="en-US" dirty="0" smtClean="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Click “Add Competitor” and fill in at least</a:t>
            </a:r>
          </a:p>
          <a:p>
            <a:pPr lvl="1"/>
            <a:r>
              <a:rPr lang="en-US" dirty="0" smtClean="0"/>
              <a:t>Name</a:t>
            </a:r>
          </a:p>
          <a:p>
            <a:pPr lvl="1"/>
            <a:r>
              <a:rPr lang="en-US" dirty="0" smtClean="0"/>
              <a:t>Sail number</a:t>
            </a:r>
          </a:p>
          <a:p>
            <a:pPr lvl="1"/>
            <a:r>
              <a:rPr lang="en-US" dirty="0" smtClean="0"/>
              <a:t>Nationality</a:t>
            </a:r>
            <a:endParaRPr lang="en-US" dirty="0"/>
          </a:p>
          <a:p>
            <a:pPr lvl="1"/>
            <a:r>
              <a:rPr lang="en-US" dirty="0" smtClean="0"/>
              <a:t>E-Mail (if you want to invite the competitor to smartphone tracking later)</a:t>
            </a:r>
          </a:p>
          <a:p>
            <a:pPr lvl="1"/>
            <a:r>
              <a:rPr lang="en-US" dirty="0" smtClean="0"/>
              <a:t>Boat Class (pre-filled from regatta data)</a:t>
            </a:r>
            <a:endParaRPr lang="en-US" dirty="0"/>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Add more competitors, as required</a:t>
            </a:r>
          </a:p>
          <a:p>
            <a:r>
              <a:rPr lang="en-US" dirty="0" smtClean="0">
                <a:sym typeface="Wingdings" panose="05000000000000000000" pitchFamily="2" charset="2"/>
              </a:rPr>
              <a:t>Add existing competitors</a:t>
            </a:r>
          </a:p>
          <a:p>
            <a:pPr lvl="1"/>
            <a:r>
              <a:rPr lang="en-US" dirty="0" smtClean="0">
                <a:sym typeface="Wingdings" panose="05000000000000000000" pitchFamily="2" charset="2"/>
              </a:rPr>
              <a:t>Select competitor in the right table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Press the “&lt;“ button to assign competitor to leaderboard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Leaderboards  Leaderboards tab</a:t>
            </a:r>
          </a:p>
          <a:p>
            <a:r>
              <a:rPr lang="en-US" dirty="0" smtClean="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Edit leaderboard contents as desired</a:t>
            </a:r>
          </a:p>
          <a:p>
            <a:pPr lvl="1"/>
            <a:r>
              <a:rPr lang="en-US" dirty="0" smtClean="0">
                <a:sym typeface="Wingdings" panose="05000000000000000000" pitchFamily="2" charset="2"/>
              </a:rPr>
              <a:t>Competitor’s display name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Carry-over score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Scoring code, such as DSQ, OCS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Competitor’s score in race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pPr lvl="1"/>
            <a:r>
              <a:rPr lang="en-US" dirty="0" smtClean="0">
                <a:sym typeface="Wingdings" panose="05000000000000000000" pitchFamily="2" charset="2"/>
              </a:rPr>
              <a:t>Update time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Optional comment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smtClean="0">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5</a:t>
            </a:r>
            <a:endParaRPr lang="de-DE" sz="1600" kern="0" dirty="0" err="1" smtClean="0">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smtClean="0">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Click “Save” (</a:t>
            </a:r>
            <a:r>
              <a:rPr lang="en-US" sz="1800" kern="0" dirty="0" smtClean="0">
                <a:solidFill>
                  <a:srgbClr val="FF0000"/>
                </a:solidFill>
                <a:ea typeface="Arial Unicode MS" pitchFamily="34" charset="-128"/>
                <a:cs typeface="Arial Unicode MS" pitchFamily="34" charset="-128"/>
              </a:rPr>
              <a:t>7</a:t>
            </a:r>
            <a:r>
              <a:rPr lang="en-US" sz="1800" kern="0" dirty="0" smtClean="0">
                <a:ea typeface="Arial Unicode MS" pitchFamily="34" charset="-128"/>
                <a:cs typeface="Arial Unicode MS" pitchFamily="34" charset="-128"/>
              </a:rPr>
              <a:t>)</a:t>
            </a:r>
            <a:endParaRPr lang="de-DE" sz="1800" kern="0" dirty="0" err="1" smtClean="0">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a:t>
            </a:r>
            <a:r>
              <a:rPr lang="en-US" dirty="0">
                <a:solidFill>
                  <a:schemeClr val="bg1">
                    <a:lumMod val="85000"/>
                  </a:schemeClr>
                </a:solidFill>
              </a:rPr>
              <a:t>ducti</a:t>
            </a:r>
            <a:r>
              <a:rPr lang="en-US" dirty="0" smtClean="0">
                <a:solidFill>
                  <a:schemeClr val="bg1">
                    <a:lumMod val="85000"/>
                  </a:schemeClr>
                </a:solidFill>
              </a:rPr>
              <a:t>on to SAP Sailing Analytics</a:t>
            </a:r>
          </a:p>
          <a:p>
            <a:pPr lvl="2"/>
            <a:r>
              <a:rPr lang="en-US" dirty="0" smtClean="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&amp; iOS Apps</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smtClean="0"/>
              <a:t>  SAP Sail </a:t>
            </a:r>
            <a:r>
              <a:rPr lang="en-US" dirty="0" err="1" smtClean="0"/>
              <a:t>InSight</a:t>
            </a:r>
            <a:r>
              <a:rPr lang="en-US" dirty="0" smtClean="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36700863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smtClean="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Race Manager App  Leaderboards tab</a:t>
            </a:r>
          </a:p>
          <a:p>
            <a:r>
              <a:rPr lang="en-US" dirty="0" smtClean="0">
                <a:sym typeface="Wingdings" panose="05000000000000000000" pitchFamily="2" charset="2"/>
              </a:rPr>
              <a:t>Click “Add Configuration” and enter Identifier</a:t>
            </a:r>
          </a:p>
          <a:p>
            <a:r>
              <a:rPr lang="en-US" dirty="0" smtClean="0">
                <a:sym typeface="Wingdings" panose="05000000000000000000" pitchFamily="2" charset="2"/>
              </a:rPr>
              <a:t>Click “Create”</a:t>
            </a:r>
          </a:p>
          <a:p>
            <a:r>
              <a:rPr lang="en-US" dirty="0" smtClean="0">
                <a:sym typeface="Wingdings" panose="05000000000000000000" pitchFamily="2" charset="2"/>
              </a:rPr>
              <a:t>Click “QR-Sync”</a:t>
            </a:r>
          </a:p>
          <a:p>
            <a:r>
              <a:rPr lang="en-US" dirty="0" smtClean="0">
                <a:sym typeface="Wingdings" panose="05000000000000000000" pitchFamily="2" charset="2"/>
              </a:rPr>
              <a:t>Scan QR-Code with phone</a:t>
            </a:r>
          </a:p>
          <a:p>
            <a:r>
              <a:rPr lang="en-US" dirty="0" smtClean="0">
                <a:sym typeface="Wingdings" panose="05000000000000000000" pitchFamily="2" charset="2"/>
              </a:rPr>
              <a:t>Select “Open browser”</a:t>
            </a:r>
          </a:p>
          <a:p>
            <a:pPr lvl="1"/>
            <a:r>
              <a:rPr lang="en-US" dirty="0" smtClean="0">
                <a:sym typeface="Wingdings" panose="05000000000000000000" pitchFamily="2" charset="2"/>
              </a:rPr>
              <a:t>App download starts</a:t>
            </a:r>
          </a:p>
          <a:p>
            <a:pPr lvl="1"/>
            <a:r>
              <a:rPr lang="en-US" dirty="0" smtClean="0">
                <a:sym typeface="Wingdings" panose="05000000000000000000" pitchFamily="2" charset="2"/>
              </a:rPr>
              <a:t>Make sure your device allows</a:t>
            </a:r>
            <a:br>
              <a:rPr lang="en-US" dirty="0" smtClean="0">
                <a:sym typeface="Wingdings" panose="05000000000000000000" pitchFamily="2" charset="2"/>
              </a:rPr>
            </a:br>
            <a:r>
              <a:rPr lang="en-US" dirty="0" smtClean="0">
                <a:sym typeface="Wingdings" panose="05000000000000000000" pitchFamily="2" charset="2"/>
              </a:rPr>
              <a:t>apps from unknown sources</a:t>
            </a:r>
            <a:br>
              <a:rPr lang="en-US" dirty="0" smtClean="0">
                <a:sym typeface="Wingdings" panose="05000000000000000000" pitchFamily="2" charset="2"/>
              </a:rPr>
            </a:br>
            <a:r>
              <a:rPr lang="en-US" dirty="0" smtClean="0">
                <a:sym typeface="Wingdings" panose="05000000000000000000" pitchFamily="2" charset="2"/>
              </a:rPr>
              <a:t>to be installed</a:t>
            </a:r>
          </a:p>
          <a:p>
            <a:pPr lvl="1"/>
            <a:r>
              <a:rPr lang="en-US" dirty="0" smtClean="0">
                <a:sym typeface="Wingdings" panose="05000000000000000000" pitchFamily="2" charset="2"/>
              </a:rPr>
              <a:t>Install app by tapping on</a:t>
            </a:r>
            <a:br>
              <a:rPr lang="en-US" dirty="0" smtClean="0">
                <a:sym typeface="Wingdings" panose="05000000000000000000" pitchFamily="2" charset="2"/>
              </a:rPr>
            </a:br>
            <a:r>
              <a:rPr lang="en-US" dirty="0" smtClean="0">
                <a:sym typeface="Wingdings" panose="05000000000000000000" pitchFamily="2" charset="2"/>
              </a:rPr>
              <a:t>“download finished” message</a:t>
            </a:r>
          </a:p>
          <a:p>
            <a:pPr marL="0" lvl="1" indent="0">
              <a:buNone/>
            </a:pPr>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smtClean="0"/>
              <a:t>Smartphone Tracking for Single-Fleet Regattas</a:t>
            </a:r>
          </a:p>
          <a:p>
            <a:pPr lvl="2"/>
            <a:r>
              <a:rPr lang="en-US" dirty="0" smtClean="0"/>
              <a:t>Defining the Course Marks and Waypoints</a:t>
            </a:r>
          </a:p>
          <a:p>
            <a:pPr lvl="2"/>
            <a:r>
              <a:rPr lang="en-US" dirty="0" smtClean="0"/>
              <a:t>Inviting and Binding Competitors’, Marks’ and Mark Layers’ Devices</a:t>
            </a:r>
          </a:p>
          <a:p>
            <a:pPr lvl="2"/>
            <a:r>
              <a:rPr lang="en-US" dirty="0" smtClean="0"/>
              <a:t>Using the </a:t>
            </a:r>
            <a:r>
              <a:rPr lang="en-US" i="1" dirty="0" smtClean="0"/>
              <a:t>SAP Sail </a:t>
            </a:r>
            <a:r>
              <a:rPr lang="en-US" i="1" dirty="0" err="1" smtClean="0"/>
              <a:t>InSight</a:t>
            </a:r>
            <a:r>
              <a:rPr lang="en-US" dirty="0" smtClean="0"/>
              <a:t> Tracking App</a:t>
            </a:r>
          </a:p>
          <a:p>
            <a:pPr lvl="2"/>
            <a:r>
              <a:rPr lang="en-US" dirty="0" smtClean="0"/>
              <a:t>Pinging Marks</a:t>
            </a:r>
          </a:p>
          <a:p>
            <a:pPr lvl="2"/>
            <a:r>
              <a:rPr lang="en-US" dirty="0" smtClean="0"/>
              <a:t>Starting and Stopping a Race</a:t>
            </a:r>
          </a:p>
          <a:p>
            <a:pPr lvl="2"/>
            <a:endParaRPr lang="en-US" dirty="0" smtClean="0"/>
          </a:p>
        </p:txBody>
      </p:sp>
    </p:spTree>
    <p:extLst>
      <p:ext uri="{BB962C8B-B14F-4D97-AF65-F5344CB8AC3E}">
        <p14:creationId xmlns:p14="http://schemas.microsoft.com/office/powerpoint/2010/main" val="3672867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smtClean="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Launch the app</a:t>
            </a:r>
          </a:p>
          <a:p>
            <a:pPr lvl="1"/>
            <a:r>
              <a:rPr lang="en-US" dirty="0" smtClean="0">
                <a:sym typeface="Wingdings" panose="05000000000000000000" pitchFamily="2" charset="2"/>
              </a:rPr>
              <a:t>Starts out with a list of test events from a test server</a:t>
            </a:r>
          </a:p>
          <a:p>
            <a:pPr lvl="1"/>
            <a:r>
              <a:rPr lang="en-US" dirty="0" smtClean="0">
                <a:sym typeface="Wingdings" panose="05000000000000000000" pitchFamily="2" charset="2"/>
              </a:rPr>
              <a:t>From the “Settings” menu select “Synchronize with Server”</a:t>
            </a:r>
            <a:br>
              <a:rPr lang="en-US" dirty="0" smtClean="0">
                <a:sym typeface="Wingdings" panose="05000000000000000000" pitchFamily="2" charset="2"/>
              </a:rPr>
            </a:br>
            <a:r>
              <a:rPr lang="en-US" sz="1400" dirty="0" smtClean="0">
                <a:sym typeface="Wingdings" panose="05000000000000000000" pitchFamily="2" charset="2"/>
              </a:rPr>
              <a:t>(</a:t>
            </a:r>
            <a:r>
              <a:rPr lang="en-US" sz="1400" i="1" dirty="0" smtClean="0">
                <a:sym typeface="Wingdings" panose="05000000000000000000" pitchFamily="2" charset="2"/>
              </a:rPr>
              <a:t>Note: this first binding step will soon be re-named and made simpler</a:t>
            </a:r>
            <a:r>
              <a:rPr lang="en-US" sz="1400" dirty="0" smtClean="0">
                <a:sym typeface="Wingdings" panose="05000000000000000000" pitchFamily="2" charset="2"/>
              </a:rPr>
              <a:t>)</a:t>
            </a:r>
          </a:p>
          <a:p>
            <a:pPr lvl="1"/>
            <a:r>
              <a:rPr lang="en-US" dirty="0" smtClean="0">
                <a:sym typeface="Wingdings" panose="05000000000000000000" pitchFamily="2" charset="2"/>
              </a:rPr>
              <a:t>QR-Code Scanner will start</a:t>
            </a:r>
          </a:p>
          <a:p>
            <a:pPr lvl="1"/>
            <a:r>
              <a:rPr lang="en-US" dirty="0" smtClean="0">
                <a:sym typeface="Wingdings" panose="05000000000000000000" pitchFamily="2" charset="2"/>
              </a:rPr>
              <a:t>Take snapshot of Device Configuration QR-Code again</a:t>
            </a:r>
          </a:p>
          <a:p>
            <a:pPr lvl="1"/>
            <a:r>
              <a:rPr lang="en-US" dirty="0" smtClean="0">
                <a:sym typeface="Wingdings" panose="05000000000000000000" pitchFamily="2" charset="2"/>
              </a:rPr>
              <a:t>Confirm “Setup has changed” dialog</a:t>
            </a:r>
          </a:p>
          <a:p>
            <a:pPr lvl="1"/>
            <a:r>
              <a:rPr lang="en-US" dirty="0" smtClean="0">
                <a:sym typeface="Wingdings" panose="05000000000000000000" pitchFamily="2" charset="2"/>
              </a:rPr>
              <a:t>Log on to your event and course area with a position</a:t>
            </a:r>
          </a:p>
          <a:p>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race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a start time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wind information (</a:t>
            </a:r>
            <a:r>
              <a:rPr lang="en-US" dirty="0" smtClean="0">
                <a:solidFill>
                  <a:srgbClr val="FF0000"/>
                </a:solidFill>
                <a:sym typeface="Wingdings" panose="05000000000000000000" pitchFamily="2" charset="2"/>
              </a:rPr>
              <a:t>3/4</a:t>
            </a:r>
            <a:r>
              <a:rPr lang="en-US" dirty="0" smtClean="0">
                <a:sym typeface="Wingdings" panose="05000000000000000000" pitchFamily="2" charset="2"/>
              </a:rPr>
              <a:t>)</a:t>
            </a:r>
          </a:p>
          <a:p>
            <a:r>
              <a:rPr lang="en-US" dirty="0" smtClean="0">
                <a:sym typeface="Wingdings" panose="05000000000000000000" pitchFamily="2" charset="2"/>
              </a:rPr>
              <a:t>Confirm Setup (</a:t>
            </a:r>
            <a:r>
              <a:rPr lang="en-US" dirty="0">
                <a:solidFill>
                  <a:srgbClr val="FF0000"/>
                </a:solidFill>
                <a:sym typeface="Wingdings" panose="05000000000000000000" pitchFamily="2" charset="2"/>
              </a:rPr>
              <a:t>5</a:t>
            </a:r>
            <a:r>
              <a:rPr lang="en-US" dirty="0" smtClean="0">
                <a:sym typeface="Wingdings" panose="05000000000000000000" pitchFamily="2" charset="2"/>
              </a:rPr>
              <a:t>)</a:t>
            </a:r>
          </a:p>
          <a:p>
            <a:r>
              <a:rPr lang="en-US" dirty="0" smtClean="0">
                <a:sym typeface="Wingdings" panose="05000000000000000000" pitchFamily="2" charset="2"/>
              </a:rPr>
              <a:t>Race timing and flags will show</a:t>
            </a:r>
          </a:p>
          <a:p>
            <a:pPr lvl="1"/>
            <a:r>
              <a:rPr lang="en-US" dirty="0" smtClean="0">
                <a:sym typeface="Wingdings" panose="05000000000000000000" pitchFamily="2" charset="2"/>
              </a:rPr>
              <a:t>Change timing again by pressing</a:t>
            </a:r>
            <a:br>
              <a:rPr lang="en-US" dirty="0" smtClean="0">
                <a:sym typeface="Wingdings" panose="05000000000000000000" pitchFamily="2" charset="2"/>
              </a:rPr>
            </a:br>
            <a:r>
              <a:rPr lang="en-US" dirty="0" smtClean="0">
                <a:sym typeface="Wingdings" panose="05000000000000000000" pitchFamily="2" charset="2"/>
              </a:rPr>
              <a:t>the timing panel at the top</a:t>
            </a:r>
          </a:p>
          <a:p>
            <a:pPr lvl="1"/>
            <a:r>
              <a:rPr lang="en-US" dirty="0" smtClean="0">
                <a:sym typeface="Wingdings" panose="05000000000000000000" pitchFamily="2" charset="2"/>
              </a:rPr>
              <a:t>Update start procedure, course, wind or</a:t>
            </a:r>
            <a:br>
              <a:rPr lang="en-US" dirty="0" smtClean="0">
                <a:sym typeface="Wingdings" panose="05000000000000000000" pitchFamily="2" charset="2"/>
              </a:rPr>
            </a:br>
            <a:r>
              <a:rPr lang="en-US" dirty="0" smtClean="0">
                <a:sym typeface="Wingdings" panose="05000000000000000000" pitchFamily="2" charset="2"/>
              </a:rPr>
              <a:t>start flag by swiping timing panel to the left</a:t>
            </a:r>
          </a:p>
          <a:p>
            <a:pPr lvl="1"/>
            <a:r>
              <a:rPr lang="en-US" dirty="0" smtClean="0">
                <a:sym typeface="Wingdings" panose="05000000000000000000" pitchFamily="2" charset="2"/>
              </a:rPr>
              <a:t>Postpone, abort, recall or mark first finisher</a:t>
            </a:r>
          </a:p>
          <a:p>
            <a:endParaRPr lang="en-US" dirty="0" smtClean="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On the race </a:t>
            </a:r>
            <a:r>
              <a:rPr lang="en-US" dirty="0" err="1" smtClean="0">
                <a:sym typeface="Wingdings" panose="05000000000000000000" pitchFamily="2" charset="2"/>
              </a:rPr>
              <a:t>sceen</a:t>
            </a:r>
            <a:endParaRPr lang="en-US" dirty="0" smtClean="0">
              <a:sym typeface="Wingdings" panose="05000000000000000000" pitchFamily="2" charset="2"/>
            </a:endParaRPr>
          </a:p>
          <a:p>
            <a:pPr lvl="1"/>
            <a:r>
              <a:rPr lang="en-US" dirty="0" smtClean="0">
                <a:sym typeface="Wingdings" panose="05000000000000000000" pitchFamily="2" charset="2"/>
              </a:rPr>
              <a:t>Swipe the time panel to </a:t>
            </a:r>
            <a:r>
              <a:rPr lang="en-US" dirty="0">
                <a:sym typeface="Wingdings" panose="05000000000000000000" pitchFamily="2" charset="2"/>
              </a:rPr>
              <a:t>the left </a:t>
            </a:r>
            <a:r>
              <a:rPr lang="en-US" dirty="0" smtClean="0">
                <a:sym typeface="Wingdings" panose="05000000000000000000" pitchFamily="2" charset="2"/>
              </a:rPr>
              <a:t>(</a:t>
            </a:r>
            <a:r>
              <a:rPr lang="en-US" dirty="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Tap on “Wind”</a:t>
            </a:r>
          </a:p>
          <a:p>
            <a:pPr lvl="1"/>
            <a:r>
              <a:rPr lang="en-US" dirty="0" smtClean="0">
                <a:sym typeface="Wingdings" panose="05000000000000000000" pitchFamily="2" charset="2"/>
              </a:rPr>
              <a:t>Enter wind data</a:t>
            </a:r>
          </a:p>
          <a:p>
            <a:pPr lvl="1"/>
            <a:r>
              <a:rPr lang="en-US" dirty="0" smtClean="0">
                <a:sym typeface="Wingdings" panose="05000000000000000000" pitchFamily="2" charset="2"/>
              </a:rPr>
              <a:t>Tap “Set Wind Data”</a:t>
            </a:r>
          </a:p>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blue flag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the time of first ship home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Tap “Down now” when last ship</a:t>
            </a:r>
            <a:br>
              <a:rPr lang="en-US" dirty="0" smtClean="0">
                <a:sym typeface="Wingdings" panose="05000000000000000000" pitchFamily="2" charset="2"/>
              </a:rPr>
            </a:br>
            <a:r>
              <a:rPr lang="en-US" dirty="0" smtClean="0">
                <a:sym typeface="Wingdings" panose="05000000000000000000" pitchFamily="2" charset="2"/>
              </a:rPr>
              <a:t>home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r>
              <a:rPr lang="en-US" dirty="0" smtClean="0">
                <a:sym typeface="Wingdings" panose="05000000000000000000" pitchFamily="2" charset="2"/>
              </a:rPr>
              <a:t>Either take snapshot of hand-written</a:t>
            </a:r>
            <a:br>
              <a:rPr lang="en-US" dirty="0" smtClean="0">
                <a:sym typeface="Wingdings" panose="05000000000000000000" pitchFamily="2" charset="2"/>
              </a:rPr>
            </a:br>
            <a:r>
              <a:rPr lang="en-US" dirty="0" smtClean="0">
                <a:sym typeface="Wingdings" panose="05000000000000000000" pitchFamily="2" charset="2"/>
              </a:rPr>
              <a:t>finishing list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r>
              <a:rPr lang="en-US" dirty="0" smtClean="0">
                <a:sym typeface="Wingdings" panose="05000000000000000000" pitchFamily="2" charset="2"/>
              </a:rPr>
              <a:t>Or enter finishing order here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Tap competitor to add to result list</a:t>
            </a:r>
          </a:p>
          <a:p>
            <a:pPr lvl="1"/>
            <a:r>
              <a:rPr lang="en-US" dirty="0" smtClean="0">
                <a:sym typeface="Wingdings" panose="05000000000000000000" pitchFamily="2" charset="2"/>
              </a:rPr>
              <a:t>Switch to result list (on small device)</a:t>
            </a:r>
          </a:p>
          <a:p>
            <a:pPr lvl="1"/>
            <a:r>
              <a:rPr lang="en-US" dirty="0" smtClean="0">
                <a:sym typeface="Wingdings" panose="05000000000000000000" pitchFamily="2" charset="2"/>
              </a:rPr>
              <a:t>Long-press rank to enter OCS, …</a:t>
            </a:r>
          </a:p>
          <a:p>
            <a:pPr lvl="1"/>
            <a:r>
              <a:rPr lang="en-US" dirty="0" smtClean="0">
                <a:sym typeface="Wingdings" panose="05000000000000000000" pitchFamily="2" charset="2"/>
              </a:rPr>
              <a:t>Long-press handle and move</a:t>
            </a:r>
          </a:p>
          <a:p>
            <a:r>
              <a:rPr lang="en-US" dirty="0" smtClean="0">
                <a:sym typeface="Wingdings" panose="05000000000000000000" pitchFamily="2" charset="2"/>
              </a:rPr>
              <a:t>Optionally set protest time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6</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smtClean="0"/>
          </a:p>
        </p:txBody>
      </p:sp>
    </p:spTree>
    <p:extLst>
      <p:ext uri="{BB962C8B-B14F-4D97-AF65-F5344CB8AC3E}">
        <p14:creationId xmlns:p14="http://schemas.microsoft.com/office/powerpoint/2010/main" val="16155107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Edit the Event</a:t>
            </a:r>
          </a:p>
          <a:p>
            <a:pPr lvl="1"/>
            <a:r>
              <a:rPr lang="en-US" dirty="0" smtClean="0">
                <a:sym typeface="Wingdings" panose="05000000000000000000" pitchFamily="2" charset="2"/>
              </a:rPr>
              <a:t>Edit URLs</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pPr lvl="1"/>
            <a:r>
              <a:rPr lang="en-US" dirty="0" smtClean="0">
                <a:sym typeface="Wingdings" panose="05000000000000000000" pitchFamily="2" charset="2"/>
              </a:rPr>
              <a:t>Edit Images and</a:t>
            </a:r>
            <a:br>
              <a:rPr lang="en-US" dirty="0" smtClean="0">
                <a:sym typeface="Wingdings" panose="05000000000000000000" pitchFamily="2" charset="2"/>
              </a:rPr>
            </a:br>
            <a:r>
              <a:rPr lang="en-US" dirty="0" smtClean="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Select type of image</a:t>
            </a:r>
          </a:p>
          <a:p>
            <a:r>
              <a:rPr lang="en-US" dirty="0" smtClean="0">
                <a:sym typeface="Wingdings" panose="05000000000000000000" pitchFamily="2" charset="2"/>
              </a:rPr>
              <a:t>Input URL</a:t>
            </a:r>
          </a:p>
          <a:p>
            <a:pPr lvl="1"/>
            <a:r>
              <a:rPr lang="en-US" dirty="0" smtClean="0">
                <a:sym typeface="Wingdings" panose="05000000000000000000" pitchFamily="2" charset="2"/>
              </a:rPr>
              <a:t>Just copy it if you have it,</a:t>
            </a:r>
          </a:p>
          <a:p>
            <a:pPr lvl="1"/>
            <a:r>
              <a:rPr lang="en-US" dirty="0" smtClean="0">
                <a:sym typeface="Wingdings" panose="05000000000000000000" pitchFamily="2" charset="2"/>
              </a:rPr>
              <a:t>Or upload a file. This will</a:t>
            </a:r>
            <a:br>
              <a:rPr lang="en-US" dirty="0" smtClean="0">
                <a:sym typeface="Wingdings" panose="05000000000000000000" pitchFamily="2" charset="2"/>
              </a:rPr>
            </a:br>
            <a:r>
              <a:rPr lang="en-US" dirty="0" smtClean="0">
                <a:sym typeface="Wingdings" panose="05000000000000000000" pitchFamily="2" charset="2"/>
              </a:rPr>
              <a:t>fill the URL field when</a:t>
            </a:r>
            <a:br>
              <a:rPr lang="en-US" dirty="0" smtClean="0">
                <a:sym typeface="Wingdings" panose="05000000000000000000" pitchFamily="2" charset="2"/>
              </a:rPr>
            </a:br>
            <a:r>
              <a:rPr lang="en-US" dirty="0" smtClean="0">
                <a:sym typeface="Wingdings" panose="05000000000000000000" pitchFamily="2" charset="2"/>
              </a:rPr>
              <a:t>upload is complete</a:t>
            </a:r>
          </a:p>
          <a:p>
            <a:pPr lvl="1"/>
            <a:r>
              <a:rPr lang="en-US" dirty="0" smtClean="0">
                <a:sym typeface="Wingdings" panose="05000000000000000000" pitchFamily="2" charset="2"/>
              </a:rPr>
              <a:t>Title, Subtitle and Copy-</a:t>
            </a:r>
            <a:br>
              <a:rPr lang="en-US" dirty="0" smtClean="0">
                <a:sym typeface="Wingdings" panose="05000000000000000000" pitchFamily="2" charset="2"/>
              </a:rPr>
            </a:br>
            <a:r>
              <a:rPr lang="en-US" dirty="0" smtClean="0">
                <a:sym typeface="Wingdings" panose="05000000000000000000" pitchFamily="2" charset="2"/>
              </a:rPr>
              <a:t>right are optional</a:t>
            </a:r>
          </a:p>
          <a:p>
            <a:pPr lvl="1"/>
            <a:r>
              <a:rPr lang="en-US" dirty="0" smtClean="0">
                <a:sym typeface="Wingdings" panose="05000000000000000000" pitchFamily="2" charset="2"/>
              </a:rPr>
              <a:t>Width/Height will be filled</a:t>
            </a:r>
            <a:br>
              <a:rPr lang="en-US" dirty="0" smtClean="0">
                <a:sym typeface="Wingdings" panose="05000000000000000000" pitchFamily="2" charset="2"/>
              </a:rPr>
            </a:br>
            <a:r>
              <a:rPr lang="en-US" dirty="0" smtClean="0">
                <a:sym typeface="Wingdings" panose="05000000000000000000" pitchFamily="2" charset="2"/>
              </a:rPr>
              <a:t>automatically</a:t>
            </a:r>
          </a:p>
          <a:p>
            <a:r>
              <a:rPr lang="en-US" dirty="0" smtClean="0">
                <a:sym typeface="Wingdings" panose="05000000000000000000" pitchFamily="2" charset="2"/>
              </a:rPr>
              <a:t>Select additional tags if applicable</a:t>
            </a:r>
          </a:p>
          <a:p>
            <a:pPr lvl="1"/>
            <a:r>
              <a:rPr lang="en-US" dirty="0" smtClean="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Set dates, course area</a:t>
            </a:r>
            <a:br>
              <a:rPr lang="en-US" dirty="0" smtClean="0">
                <a:sym typeface="Wingdings" panose="05000000000000000000" pitchFamily="2" charset="2"/>
              </a:rPr>
            </a:br>
            <a:r>
              <a:rPr lang="en-US" dirty="0" smtClean="0">
                <a:sym typeface="Wingdings" panose="05000000000000000000" pitchFamily="2" charset="2"/>
              </a:rPr>
              <a:t>and series configuration</a:t>
            </a:r>
          </a:p>
          <a:p>
            <a:pPr lvl="1"/>
            <a:r>
              <a:rPr lang="en-US" dirty="0" smtClean="0">
                <a:sym typeface="Wingdings" panose="05000000000000000000" pitchFamily="2" charset="2"/>
              </a:rPr>
              <a:t>Use “Add Series” for split-fleet</a:t>
            </a:r>
            <a:br>
              <a:rPr lang="en-US" dirty="0" smtClean="0">
                <a:sym typeface="Wingdings" panose="05000000000000000000" pitchFamily="2" charset="2"/>
              </a:rPr>
            </a:br>
            <a:r>
              <a:rPr lang="en-US" dirty="0" smtClean="0">
                <a:sym typeface="Wingdings" panose="05000000000000000000" pitchFamily="2" charset="2"/>
              </a:rPr>
              <a:t>set-ups</a:t>
            </a:r>
          </a:p>
          <a:p>
            <a:pPr lvl="1"/>
            <a:r>
              <a:rPr lang="en-US" dirty="0" smtClean="0">
                <a:sym typeface="Wingdings" panose="05000000000000000000" pitchFamily="2" charset="2"/>
              </a:rPr>
              <a:t>Configure series scoring options</a:t>
            </a:r>
          </a:p>
          <a:p>
            <a:pPr lvl="1"/>
            <a:r>
              <a:rPr lang="en-US" dirty="0" smtClean="0">
                <a:sym typeface="Wingdings" panose="05000000000000000000" pitchFamily="2" charset="2"/>
              </a:rPr>
              <a:t>Define fleets</a:t>
            </a:r>
          </a:p>
          <a:p>
            <a:pPr lvl="1"/>
            <a:r>
              <a:rPr lang="en-US" dirty="0" smtClean="0">
                <a:sym typeface="Wingdings" panose="05000000000000000000" pitchFamily="2" charset="2"/>
              </a:rPr>
              <a:t>Use “Rank” 0 for</a:t>
            </a:r>
            <a:br>
              <a:rPr lang="en-US" dirty="0" smtClean="0">
                <a:sym typeface="Wingdings" panose="05000000000000000000" pitchFamily="2" charset="2"/>
              </a:rPr>
            </a:br>
            <a:r>
              <a:rPr lang="en-US" dirty="0" smtClean="0">
                <a:sym typeface="Wingdings" panose="05000000000000000000" pitchFamily="2" charset="2"/>
              </a:rPr>
              <a:t>qualification series</a:t>
            </a:r>
            <a:br>
              <a:rPr lang="en-US" dirty="0" smtClean="0">
                <a:sym typeface="Wingdings" panose="05000000000000000000" pitchFamily="2" charset="2"/>
              </a:rPr>
            </a:br>
            <a:r>
              <a:rPr lang="en-US" dirty="0" smtClean="0">
                <a:sym typeface="Wingdings" panose="05000000000000000000" pitchFamily="2" charset="2"/>
              </a:rPr>
              <a:t>(Yellow/Blue/… fleets)</a:t>
            </a:r>
          </a:p>
          <a:p>
            <a:pPr lvl="1"/>
            <a:r>
              <a:rPr lang="en-US" dirty="0" smtClean="0">
                <a:sym typeface="Wingdings" panose="05000000000000000000" pitchFamily="2" charset="2"/>
              </a:rPr>
              <a:t>Use 1, 2, … for Gold,</a:t>
            </a:r>
            <a:br>
              <a:rPr lang="en-US" dirty="0" smtClean="0">
                <a:sym typeface="Wingdings" panose="05000000000000000000" pitchFamily="2" charset="2"/>
              </a:rPr>
            </a:br>
            <a:r>
              <a:rPr lang="en-US" dirty="0" smtClean="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t>Known Issues, Outlook</a:t>
            </a:r>
          </a:p>
          <a:p>
            <a:pPr lvl="2"/>
            <a:r>
              <a:rPr lang="en-US" dirty="0" smtClean="0"/>
              <a:t>Importing Competitors from External Regatta Management System</a:t>
            </a:r>
          </a:p>
          <a:p>
            <a:pPr lvl="2"/>
            <a:r>
              <a:rPr lang="en-US" dirty="0" smtClean="0"/>
              <a:t>Using Race Manager-Based Result Entry </a:t>
            </a:r>
            <a:r>
              <a:rPr lang="en-US" i="1" dirty="0" smtClean="0"/>
              <a:t>and</a:t>
            </a:r>
            <a:r>
              <a:rPr lang="en-US" dirty="0" smtClean="0"/>
              <a:t> External Scoring System</a:t>
            </a:r>
          </a:p>
          <a:p>
            <a:pPr lvl="2"/>
            <a:r>
              <a:rPr lang="en-US" dirty="0" smtClean="0"/>
              <a:t>Correcting Wrongly Pinged Mark Positions</a:t>
            </a:r>
          </a:p>
          <a:p>
            <a:pPr lvl="2"/>
            <a:r>
              <a:rPr lang="en-US" dirty="0" smtClean="0"/>
              <a:t>Obtaining the Apps</a:t>
            </a:r>
          </a:p>
          <a:p>
            <a:pPr lvl="2"/>
            <a:r>
              <a:rPr lang="en-US" dirty="0" smtClean="0"/>
              <a:t>User Management</a:t>
            </a:r>
          </a:p>
          <a:p>
            <a:pPr lvl="2"/>
            <a:endParaRPr lang="en-US" dirty="0" smtClean="0"/>
          </a:p>
        </p:txBody>
      </p:sp>
    </p:spTree>
    <p:extLst>
      <p:ext uri="{BB962C8B-B14F-4D97-AF65-F5344CB8AC3E}">
        <p14:creationId xmlns:p14="http://schemas.microsoft.com/office/powerpoint/2010/main" val="4102363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For non-default (P/I/Z/Black) start</a:t>
            </a:r>
            <a:br>
              <a:rPr lang="en-US" dirty="0" smtClean="0">
                <a:sym typeface="Wingdings" panose="05000000000000000000" pitchFamily="2" charset="2"/>
              </a:rPr>
            </a:br>
            <a:r>
              <a:rPr lang="en-US" dirty="0" smtClean="0">
                <a:sym typeface="Wingdings" panose="05000000000000000000" pitchFamily="2" charset="2"/>
              </a:rPr>
              <a:t>mode flags, change configuration</a:t>
            </a:r>
            <a:endParaRPr lang="en-US" dirty="0">
              <a:sym typeface="Wingdings" panose="05000000000000000000" pitchFamily="2" charset="2"/>
            </a:endParaRPr>
          </a:p>
          <a:p>
            <a:pPr lvl="1"/>
            <a:r>
              <a:rPr lang="en-US" dirty="0" smtClean="0">
                <a:sym typeface="Wingdings" panose="05000000000000000000" pitchFamily="2" charset="2"/>
              </a:rPr>
              <a:t>Choose how courses shall be</a:t>
            </a:r>
            <a:br>
              <a:rPr lang="en-US" dirty="0" smtClean="0">
                <a:sym typeface="Wingdings" panose="05000000000000000000" pitchFamily="2" charset="2"/>
              </a:rPr>
            </a:br>
            <a:r>
              <a:rPr lang="en-US" dirty="0" smtClean="0">
                <a:sym typeface="Wingdings" panose="05000000000000000000" pitchFamily="2" charset="2"/>
              </a:rPr>
              <a:t>designed in the app</a:t>
            </a:r>
          </a:p>
          <a:p>
            <a:pPr lvl="1"/>
            <a:r>
              <a:rPr lang="en-US" dirty="0" smtClean="0">
                <a:sym typeface="Wingdings" panose="05000000000000000000" pitchFamily="2" charset="2"/>
              </a:rPr>
              <a:t>Enable start procedure(s)</a:t>
            </a:r>
          </a:p>
          <a:p>
            <a:pPr lvl="1"/>
            <a:r>
              <a:rPr lang="en-US" dirty="0" smtClean="0">
                <a:sym typeface="Wingdings" panose="05000000000000000000" pitchFamily="2" charset="2"/>
              </a:rPr>
              <a:t>Activate/Disable individual recall</a:t>
            </a:r>
            <a:br>
              <a:rPr lang="en-US" dirty="0" smtClean="0">
                <a:sym typeface="Wingdings" panose="05000000000000000000" pitchFamily="2" charset="2"/>
              </a:rPr>
            </a:br>
            <a:r>
              <a:rPr lang="en-US" dirty="0" smtClean="0">
                <a:sym typeface="Wingdings" panose="05000000000000000000" pitchFamily="2" charset="2"/>
              </a:rPr>
              <a:t>(X will or will not be offered in app)</a:t>
            </a:r>
          </a:p>
          <a:p>
            <a:pPr lvl="1"/>
            <a:r>
              <a:rPr lang="en-US" dirty="0" smtClean="0">
                <a:sym typeface="Wingdings" panose="05000000000000000000" pitchFamily="2" charset="2"/>
              </a:rPr>
              <a:t>Choose specific start mode flags, such as “U”</a:t>
            </a:r>
          </a:p>
          <a:p>
            <a:r>
              <a:rPr lang="en-US" dirty="0" smtClean="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r>
              <a:rPr lang="en-US" dirty="0" smtClean="0">
                <a:sym typeface="Wingdings" panose="05000000000000000000" pitchFamily="2" charset="2"/>
              </a:rPr>
              <a:t>Select “Manage2Sail XRR Result Importer” and copy the Sample URL, click “Add”</a:t>
            </a: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Click “Edit Scores” icon</a:t>
            </a:r>
          </a:p>
          <a:p>
            <a:r>
              <a:rPr lang="en-US" dirty="0" smtClean="0">
                <a:sym typeface="Wingdings" panose="05000000000000000000" pitchFamily="2" charset="2"/>
              </a:rPr>
              <a:t>Click “Import Official Results”</a:t>
            </a:r>
            <a:endParaRPr lang="en-US" dirty="0">
              <a:sym typeface="Wingdings" panose="05000000000000000000" pitchFamily="2" charset="2"/>
            </a:endParaRPr>
          </a:p>
          <a:p>
            <a:r>
              <a:rPr lang="en-US" dirty="0" smtClean="0">
                <a:sym typeface="Wingdings" panose="05000000000000000000" pitchFamily="2" charset="2"/>
              </a:rPr>
              <a:t>Select provider</a:t>
            </a:r>
          </a:p>
          <a:p>
            <a:r>
              <a:rPr lang="en-US" dirty="0" smtClean="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Assign imported scores to competitors / races</a:t>
            </a:r>
          </a:p>
          <a:p>
            <a:pPr lvl="1"/>
            <a:r>
              <a:rPr lang="en-US" dirty="0" smtClean="0">
                <a:sym typeface="Wingdings" panose="05000000000000000000" pitchFamily="2" charset="2"/>
              </a:rPr>
              <a:t>Suggestions for matching sail numbers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Suggestions based on race numbers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All suggestions can be changed at any time</a:t>
            </a:r>
          </a:p>
          <a:p>
            <a:pPr lvl="1"/>
            <a:r>
              <a:rPr lang="en-US" dirty="0" smtClean="0">
                <a:sym typeface="Wingdings" panose="05000000000000000000" pitchFamily="2" charset="2"/>
              </a:rPr>
              <a:t>Select all, none, all of a race or all for a competitor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smtClean="0"/>
          </a:p>
        </p:txBody>
      </p:sp>
    </p:spTree>
    <p:extLst>
      <p:ext uri="{BB962C8B-B14F-4D97-AF65-F5344CB8AC3E}">
        <p14:creationId xmlns:p14="http://schemas.microsoft.com/office/powerpoint/2010/main" val="21605297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&amp; iOS Apps</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smtClean="0"/>
              <a:t>  SAP Sail </a:t>
            </a:r>
            <a:r>
              <a:rPr lang="en-US" dirty="0" err="1" smtClean="0"/>
              <a:t>InSight</a:t>
            </a:r>
            <a:r>
              <a:rPr lang="en-US" dirty="0" smtClean="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5088853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Enable Smartphone Tracking on Regatta</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067168"/>
            <a:ext cx="4952385" cy="1675876"/>
          </a:xfrm>
          <a:prstGeom prst="rect">
            <a:avLst/>
          </a:prstGeom>
        </p:spPr>
      </p:pic>
      <p:sp>
        <p:nvSpPr>
          <p:cNvPr id="19" name="Oval 18"/>
          <p:cNvSpPr/>
          <p:nvPr/>
        </p:nvSpPr>
        <p:spPr bwMode="gray">
          <a:xfrm>
            <a:off x="4386463" y="3008614"/>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1949474" y="4116445"/>
            <a:ext cx="4520535" cy="841705"/>
          </a:xfrm>
          <a:prstGeom prst="rect">
            <a:avLst/>
          </a:prstGeom>
        </p:spPr>
      </p:pic>
      <p:sp>
        <p:nvSpPr>
          <p:cNvPr id="24" name="Oval 23"/>
          <p:cNvSpPr/>
          <p:nvPr/>
        </p:nvSpPr>
        <p:spPr bwMode="gray">
          <a:xfrm>
            <a:off x="5486399" y="4492796"/>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25839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Add marks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Assemble gates and lines from marks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Combine marks, gates, and lines into waypoints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Specify how the waypoint shall be passed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a:p>
            <a:r>
              <a:rPr lang="en-US" dirty="0" smtClean="0">
                <a:sym typeface="Wingdings" panose="05000000000000000000" pitchFamily="2" charset="2"/>
              </a:rPr>
              <a:t>Save the course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“Copy course and competitors</a:t>
            </a:r>
            <a:br>
              <a:rPr lang="en-US" dirty="0" smtClean="0">
                <a:sym typeface="Wingdings" panose="05000000000000000000" pitchFamily="2" charset="2"/>
              </a:rPr>
            </a:br>
            <a:r>
              <a:rPr lang="en-US" dirty="0" smtClean="0">
                <a:sym typeface="Wingdings" panose="05000000000000000000" pitchFamily="2" charset="2"/>
              </a:rPr>
              <a:t>to other races” icon</a:t>
            </a:r>
          </a:p>
          <a:p>
            <a:r>
              <a:rPr lang="en-US" dirty="0" smtClean="0">
                <a:sym typeface="Wingdings" panose="05000000000000000000" pitchFamily="2" charset="2"/>
              </a:rPr>
              <a:t>Select races to copy the course to</a:t>
            </a:r>
          </a:p>
          <a:p>
            <a:r>
              <a:rPr lang="en-US" dirty="0" smtClean="0">
                <a:sym typeface="Wingdings" panose="05000000000000000000" pitchFamily="2" charset="2"/>
              </a:rPr>
              <a:t>Press OK</a:t>
            </a:r>
          </a:p>
        </p:txBody>
      </p:sp>
      <p:pic>
        <p:nvPicPr>
          <p:cNvPr id="20" name="Picture 19"/>
          <p:cNvPicPr>
            <a:picLocks noChangeAspect="1"/>
          </p:cNvPicPr>
          <p:nvPr/>
        </p:nvPicPr>
        <p:blipFill>
          <a:blip r:embed="rId2"/>
          <a:stretch>
            <a:fillRect/>
          </a:stretch>
        </p:blipFill>
        <p:spPr>
          <a:xfrm>
            <a:off x="4401701" y="1270824"/>
            <a:ext cx="4520535" cy="841705"/>
          </a:xfrm>
          <a:prstGeom prst="rect">
            <a:avLst/>
          </a:prstGeom>
        </p:spPr>
      </p:pic>
      <p:sp>
        <p:nvSpPr>
          <p:cNvPr id="27" name="Oval 26"/>
          <p:cNvSpPr/>
          <p:nvPr/>
        </p:nvSpPr>
        <p:spPr bwMode="gray">
          <a:xfrm>
            <a:off x="8093942" y="1640634"/>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741107" y="1879723"/>
            <a:ext cx="493511" cy="39698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72299" y="3902730"/>
            <a:ext cx="2466132" cy="2399480"/>
          </a:xfrm>
          <a:prstGeom prst="rect">
            <a:avLst/>
          </a:prstGeom>
        </p:spPr>
      </p:pic>
      <p:sp>
        <p:nvSpPr>
          <p:cNvPr id="2" name="Title 1"/>
          <p:cNvSpPr>
            <a:spLocks noGrp="1"/>
          </p:cNvSpPr>
          <p:nvPr>
            <p:ph type="title"/>
          </p:nvPr>
        </p:nvSpPr>
        <p:spPr/>
        <p:txBody>
          <a:bodyPr/>
          <a:lstStyle/>
          <a:p>
            <a:r>
              <a:rPr lang="en-US" dirty="0" smtClean="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“Competitor Registrations” icon</a:t>
            </a:r>
          </a:p>
          <a:p>
            <a:r>
              <a:rPr lang="en-US" dirty="0" smtClean="0">
                <a:sym typeface="Wingdings" panose="05000000000000000000" pitchFamily="2" charset="2"/>
              </a:rPr>
              <a:t>Select all competitors to invite</a:t>
            </a:r>
          </a:p>
          <a:p>
            <a:pPr lvl="1"/>
            <a:r>
              <a:rPr lang="en-US" dirty="0" smtClean="0">
                <a:sym typeface="Wingdings" panose="05000000000000000000" pitchFamily="2" charset="2"/>
              </a:rPr>
              <a:t>All competitors selected must have a</a:t>
            </a:r>
            <a:br>
              <a:rPr lang="en-US" dirty="0" smtClean="0">
                <a:sym typeface="Wingdings" panose="05000000000000000000" pitchFamily="2" charset="2"/>
              </a:rPr>
            </a:br>
            <a:r>
              <a:rPr lang="en-US" dirty="0" smtClean="0">
                <a:sym typeface="Wingdings" panose="05000000000000000000" pitchFamily="2" charset="2"/>
              </a:rPr>
              <a:t>valid e-mail address configured</a:t>
            </a:r>
          </a:p>
          <a:p>
            <a:r>
              <a:rPr lang="en-US" dirty="0" smtClean="0">
                <a:sym typeface="Wingdings" panose="05000000000000000000" pitchFamily="2" charset="2"/>
              </a:rPr>
              <a:t>Click “Invite selected competitors”</a:t>
            </a:r>
          </a:p>
          <a:p>
            <a:pPr lvl="1"/>
            <a:r>
              <a:rPr lang="en-US" dirty="0" smtClean="0">
                <a:sym typeface="Wingdings" panose="05000000000000000000" pitchFamily="2" charset="2"/>
              </a:rPr>
              <a:t>Sends out e-mails with QR-code</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and link</a:t>
            </a:r>
          </a:p>
          <a:p>
            <a:r>
              <a:rPr lang="en-US" dirty="0" smtClean="0">
                <a:sym typeface="Wingdings" panose="05000000000000000000" pitchFamily="2" charset="2"/>
              </a:rPr>
              <a:t>Competitors</a:t>
            </a:r>
            <a:br>
              <a:rPr lang="en-US" dirty="0" smtClean="0">
                <a:sym typeface="Wingdings" panose="05000000000000000000" pitchFamily="2" charset="2"/>
              </a:rPr>
            </a:br>
            <a:r>
              <a:rPr lang="en-US" dirty="0" smtClean="0">
                <a:sym typeface="Wingdings" panose="05000000000000000000" pitchFamily="2" charset="2"/>
              </a:rPr>
              <a:t>scan it</a:t>
            </a: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3938687" y="2841523"/>
            <a:ext cx="4880027" cy="1437371"/>
          </a:xfrm>
          <a:prstGeom prst="rect">
            <a:avLst/>
          </a:prstGeom>
        </p:spPr>
      </p:pic>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“Map Devices to Competitors</a:t>
            </a:r>
            <a:br>
              <a:rPr lang="en-US" dirty="0" smtClean="0">
                <a:sym typeface="Wingdings" panose="05000000000000000000" pitchFamily="2" charset="2"/>
              </a:rPr>
            </a:br>
            <a:r>
              <a:rPr lang="en-US" dirty="0" smtClean="0">
                <a:sym typeface="Wingdings" panose="05000000000000000000" pitchFamily="2" charset="2"/>
              </a:rPr>
              <a:t>and Marks” icon</a:t>
            </a:r>
          </a:p>
          <a:p>
            <a:r>
              <a:rPr lang="en-US" dirty="0" smtClean="0">
                <a:sym typeface="Wingdings" panose="05000000000000000000" pitchFamily="2" charset="2"/>
              </a:rPr>
              <a:t>Select mark, producing QR code</a:t>
            </a:r>
          </a:p>
          <a:p>
            <a:r>
              <a:rPr lang="en-US" dirty="0" smtClean="0">
                <a:sym typeface="Wingdings" panose="05000000000000000000" pitchFamily="2" charset="2"/>
              </a:rPr>
              <a:t>Scan code with device used to track</a:t>
            </a:r>
            <a:br>
              <a:rPr lang="en-US" dirty="0" smtClean="0">
                <a:sym typeface="Wingdings" panose="05000000000000000000" pitchFamily="2" charset="2"/>
              </a:rPr>
            </a:br>
            <a:r>
              <a:rPr lang="en-US" dirty="0" smtClean="0">
                <a:sym typeface="Wingdings" panose="05000000000000000000" pitchFamily="2" charset="2"/>
              </a:rPr>
              <a:t>mark</a:t>
            </a:r>
          </a:p>
          <a:p>
            <a:endParaRPr lang="en-US" dirty="0" smtClean="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Oval 12"/>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1133" y="4396451"/>
            <a:ext cx="1160631" cy="206334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9772" y="4391043"/>
            <a:ext cx="1163673" cy="2068751"/>
          </a:xfrm>
          <a:prstGeom prst="rect">
            <a:avLst/>
          </a:prstGeom>
        </p:spPr>
      </p:pic>
    </p:spTree>
    <p:extLst>
      <p:ext uri="{BB962C8B-B14F-4D97-AF65-F5344CB8AC3E}">
        <p14:creationId xmlns:p14="http://schemas.microsoft.com/office/powerpoint/2010/main" val="3562300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366352" y="3189717"/>
            <a:ext cx="3221851" cy="3165863"/>
          </a:xfrm>
          <a:prstGeom prst="rect">
            <a:avLst/>
          </a:prstGeom>
        </p:spPr>
      </p:pic>
      <p:sp>
        <p:nvSpPr>
          <p:cNvPr id="2" name="Title 1"/>
          <p:cNvSpPr>
            <a:spLocks noGrp="1"/>
          </p:cNvSpPr>
          <p:nvPr>
            <p:ph type="title"/>
          </p:nvPr>
        </p:nvSpPr>
        <p:spPr/>
        <p:txBody>
          <a:bodyPr/>
          <a:lstStyle/>
          <a:p>
            <a:r>
              <a:rPr lang="en-US" dirty="0" smtClean="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“Invite Buoy Tenders” icon</a:t>
            </a:r>
          </a:p>
          <a:p>
            <a:r>
              <a:rPr lang="en-US" dirty="0" smtClean="0">
                <a:sym typeface="Wingdings" panose="05000000000000000000" pitchFamily="2" charset="2"/>
              </a:rPr>
              <a:t>Select event</a:t>
            </a:r>
          </a:p>
          <a:p>
            <a:r>
              <a:rPr lang="en-US" dirty="0" smtClean="0">
                <a:sym typeface="Wingdings" panose="05000000000000000000" pitchFamily="2" charset="2"/>
              </a:rPr>
              <a:t>Enter e-mail addresses for invitations</a:t>
            </a:r>
          </a:p>
          <a:p>
            <a:r>
              <a:rPr lang="en-US" dirty="0" smtClean="0">
                <a:sym typeface="Wingdings" panose="05000000000000000000" pitchFamily="2" charset="2"/>
              </a:rPr>
              <a:t>Click “Invite Buoy Tenders”</a:t>
            </a:r>
          </a:p>
          <a:p>
            <a:r>
              <a:rPr lang="en-US" dirty="0" smtClean="0">
                <a:sym typeface="Wingdings" panose="05000000000000000000" pitchFamily="2" charset="2"/>
              </a:rPr>
              <a:t>Scan code in app</a:t>
            </a:r>
          </a:p>
          <a:p>
            <a:endParaRPr lang="en-US" dirty="0" smtClean="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8836" y="4224051"/>
            <a:ext cx="1156414" cy="2055847"/>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1862" y="4224050"/>
            <a:ext cx="1156414" cy="2055847"/>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4888" y="4224050"/>
            <a:ext cx="1156414" cy="205584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Select race</a:t>
            </a:r>
          </a:p>
          <a:p>
            <a:r>
              <a:rPr lang="en-US" dirty="0" smtClean="0">
                <a:sym typeface="Wingdings" panose="05000000000000000000" pitchFamily="2" charset="2"/>
              </a:rPr>
              <a:t>Click “Start tracking”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Click “Set tracking times” icon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at least a “Start of tracking” time</a:t>
            </a:r>
          </a:p>
          <a:p>
            <a:r>
              <a:rPr lang="en-US" dirty="0" smtClean="0">
                <a:sym typeface="Wingdings" panose="05000000000000000000" pitchFamily="2" charset="2"/>
              </a:rPr>
              <a:t>Alternatively to using</a:t>
            </a:r>
            <a:br>
              <a:rPr lang="en-US" dirty="0" smtClean="0">
                <a:sym typeface="Wingdings" panose="05000000000000000000" pitchFamily="2" charset="2"/>
              </a:rPr>
            </a:br>
            <a:r>
              <a:rPr lang="en-US" dirty="0" smtClean="0">
                <a:sym typeface="Wingdings" panose="05000000000000000000" pitchFamily="2" charset="2"/>
              </a:rPr>
              <a:t>Race Manager App, click</a:t>
            </a:r>
            <a:br>
              <a:rPr lang="en-US" dirty="0" smtClean="0">
                <a:sym typeface="Wingdings" panose="05000000000000000000" pitchFamily="2" charset="2"/>
              </a:rPr>
            </a:br>
            <a:r>
              <a:rPr lang="en-US" dirty="0" smtClean="0">
                <a:sym typeface="Wingdings" panose="05000000000000000000" pitchFamily="2" charset="2"/>
              </a:rPr>
              <a:t>“Set start time” icon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Set race start time</a:t>
            </a:r>
          </a:p>
          <a:p>
            <a:pPr lvl="1"/>
            <a:r>
              <a:rPr lang="en-US" dirty="0" smtClean="0">
                <a:sym typeface="Wingdings" panose="05000000000000000000" pitchFamily="2" charset="2"/>
              </a:rPr>
              <a:t>Can be used to complement</a:t>
            </a:r>
            <a:br>
              <a:rPr lang="en-US" dirty="0" smtClean="0">
                <a:sym typeface="Wingdings" panose="05000000000000000000" pitchFamily="2" charset="2"/>
              </a:rPr>
            </a:br>
            <a:r>
              <a:rPr lang="en-US" dirty="0" smtClean="0">
                <a:sym typeface="Wingdings" panose="05000000000000000000" pitchFamily="2" charset="2"/>
              </a:rPr>
              <a:t>Race Manager app</a:t>
            </a:r>
          </a:p>
          <a:p>
            <a:endParaRPr lang="en-US" dirty="0" smtClean="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4717891" y="1342697"/>
            <a:ext cx="4100823" cy="1612001"/>
          </a:xfrm>
          <a:prstGeom prst="rect">
            <a:avLst/>
          </a:prstGeom>
        </p:spPr>
      </p:pic>
      <p:sp>
        <p:nvSpPr>
          <p:cNvPr id="27" name="Oval 26"/>
          <p:cNvSpPr/>
          <p:nvPr/>
        </p:nvSpPr>
        <p:spPr bwMode="gray">
          <a:xfrm>
            <a:off x="6812677" y="2705662"/>
            <a:ext cx="689335" cy="24903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7765612" y="1472003"/>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TextBox 17"/>
          <p:cNvSpPr txBox="1"/>
          <p:nvPr/>
        </p:nvSpPr>
        <p:spPr>
          <a:xfrm>
            <a:off x="7525208"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9" name="TextBox 18"/>
          <p:cNvSpPr txBox="1"/>
          <p:nvPr/>
        </p:nvSpPr>
        <p:spPr>
          <a:xfrm>
            <a:off x="8052621" y="149984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a:endCxn id="12" idx="3"/>
          </p:cNvCxnSpPr>
          <p:nvPr/>
        </p:nvCxnSpPr>
        <p:spPr>
          <a:xfrm rot="5400000">
            <a:off x="5733552" y="1946539"/>
            <a:ext cx="2406374" cy="19152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8487950" y="1357514"/>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6849316" y="2339964"/>
            <a:ext cx="2520863" cy="101391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Tree>
    <p:extLst>
      <p:ext uri="{BB962C8B-B14F-4D97-AF65-F5344CB8AC3E}">
        <p14:creationId xmlns:p14="http://schemas.microsoft.com/office/powerpoint/2010/main" val="9502775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solidFill>
                  <a:schemeClr val="bg2">
                    <a:lumMod val="90000"/>
                  </a:schemeClr>
                </a:solidFill>
              </a:rPr>
              <a:t>Known Issues, Outlook</a:t>
            </a:r>
          </a:p>
          <a:p>
            <a:pPr lvl="2"/>
            <a:r>
              <a:rPr lang="en-US" dirty="0" smtClean="0">
                <a:solidFill>
                  <a:schemeClr val="bg2">
                    <a:lumMod val="90000"/>
                  </a:schemeClr>
                </a:solidFill>
              </a:rPr>
              <a:t>Importing Competitors from External Regatta Management System</a:t>
            </a:r>
          </a:p>
          <a:p>
            <a:pPr lvl="2"/>
            <a:r>
              <a:rPr lang="en-US" dirty="0" smtClean="0">
                <a:solidFill>
                  <a:schemeClr val="bg2">
                    <a:lumMod val="90000"/>
                  </a:schemeClr>
                </a:solidFill>
              </a:rPr>
              <a:t>Using Race Manager-Based Result Entry </a:t>
            </a:r>
            <a:r>
              <a:rPr lang="en-US" i="1" dirty="0" smtClean="0">
                <a:solidFill>
                  <a:schemeClr val="bg2">
                    <a:lumMod val="90000"/>
                  </a:schemeClr>
                </a:solidFill>
              </a:rPr>
              <a:t>and</a:t>
            </a:r>
            <a:r>
              <a:rPr lang="en-US" dirty="0" smtClean="0">
                <a:solidFill>
                  <a:schemeClr val="bg2">
                    <a:lumMod val="90000"/>
                  </a:schemeClr>
                </a:solidFill>
              </a:rPr>
              <a:t> External Scoring System</a:t>
            </a:r>
          </a:p>
          <a:p>
            <a:pPr lvl="2"/>
            <a:r>
              <a:rPr lang="en-US" dirty="0" smtClean="0">
                <a:solidFill>
                  <a:schemeClr val="bg2">
                    <a:lumMod val="90000"/>
                  </a:schemeClr>
                </a:solidFill>
              </a:rPr>
              <a:t>Correcting Wrongly Pinged Mark Positions</a:t>
            </a:r>
          </a:p>
          <a:p>
            <a:pPr lvl="2"/>
            <a:r>
              <a:rPr lang="en-US" dirty="0" smtClean="0">
                <a:solidFill>
                  <a:schemeClr val="bg2">
                    <a:lumMod val="90000"/>
                  </a:schemeClr>
                </a:solidFill>
              </a:rPr>
              <a:t>Obtaining the Apps</a:t>
            </a:r>
          </a:p>
          <a:p>
            <a:pPr lvl="2"/>
            <a:r>
              <a:rPr lang="en-US" dirty="0" smtClean="0">
                <a:solidFill>
                  <a:schemeClr val="bg2">
                    <a:lumMod val="90000"/>
                  </a:schemeClr>
                </a:solidFill>
              </a:rPr>
              <a:t>User Management</a:t>
            </a:r>
          </a:p>
          <a:p>
            <a:pPr lvl="2"/>
            <a:endParaRPr lang="en-US" dirty="0" smtClean="0"/>
          </a:p>
        </p:txBody>
      </p:sp>
    </p:spTree>
    <p:extLst>
      <p:ext uri="{BB962C8B-B14F-4D97-AF65-F5344CB8AC3E}">
        <p14:creationId xmlns:p14="http://schemas.microsoft.com/office/powerpoint/2010/main" val="24498878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smtClean="0"/>
              <a:t>Assigning Competitors to Fleet Races</a:t>
            </a:r>
            <a:endParaRPr lang="en-US" dirty="0"/>
          </a:p>
        </p:txBody>
      </p:sp>
      <p:sp>
        <p:nvSpPr>
          <p:cNvPr id="3" name="Text Placeholder 2"/>
          <p:cNvSpPr>
            <a:spLocks noGrp="1"/>
          </p:cNvSpPr>
          <p:nvPr>
            <p:ph type="body" sz="quarter" idx="10"/>
          </p:nvPr>
        </p:nvSpPr>
        <p:spPr>
          <a:xfrm>
            <a:off x="324000" y="1692000"/>
            <a:ext cx="8494713" cy="4200800"/>
          </a:xfrm>
        </p:spPr>
        <p:txBody>
          <a:bodyPr/>
          <a:lstStyle/>
          <a:p>
            <a:r>
              <a:rPr lang="en-US" dirty="0" smtClean="0"/>
              <a:t>Click “Competitor Registrations” icon (</a:t>
            </a:r>
            <a:r>
              <a:rPr lang="en-US" dirty="0" smtClean="0">
                <a:solidFill>
                  <a:srgbClr val="FF0000"/>
                </a:solidFill>
              </a:rPr>
              <a:t>1</a:t>
            </a:r>
            <a:r>
              <a:rPr lang="en-US" dirty="0" smtClean="0"/>
              <a:t>)</a:t>
            </a:r>
          </a:p>
          <a:p>
            <a:r>
              <a:rPr lang="en-US" dirty="0" smtClean="0"/>
              <a:t>Enable per-race competitor assignment (</a:t>
            </a:r>
            <a:r>
              <a:rPr lang="en-US" dirty="0" smtClean="0">
                <a:solidFill>
                  <a:srgbClr val="FF0000"/>
                </a:solidFill>
              </a:rPr>
              <a:t>2</a:t>
            </a:r>
            <a:r>
              <a:rPr lang="en-US" dirty="0" smtClean="0"/>
              <a:t>)</a:t>
            </a:r>
          </a:p>
          <a:p>
            <a:r>
              <a:rPr lang="en-US" dirty="0" smtClean="0"/>
              <a:t>Confirm (</a:t>
            </a:r>
            <a:r>
              <a:rPr lang="en-US" dirty="0" smtClean="0">
                <a:solidFill>
                  <a:srgbClr val="FF0000"/>
                </a:solidFill>
              </a:rPr>
              <a:t>3</a:t>
            </a:r>
            <a:r>
              <a:rPr lang="en-US" dirty="0" smtClean="0"/>
              <a:t>)</a:t>
            </a:r>
          </a:p>
          <a:p>
            <a:r>
              <a:rPr lang="en-US" dirty="0" smtClean="0"/>
              <a:t>Assign competitors to race (</a:t>
            </a:r>
            <a:r>
              <a:rPr lang="en-US" dirty="0" smtClean="0">
                <a:solidFill>
                  <a:srgbClr val="FF0000"/>
                </a:solidFill>
              </a:rPr>
              <a:t>4</a:t>
            </a:r>
            <a:r>
              <a:rPr lang="en-US" dirty="0" smtClean="0"/>
              <a:t>), Save (</a:t>
            </a:r>
            <a:r>
              <a:rPr lang="en-US" dirty="0" smtClean="0">
                <a:solidFill>
                  <a:srgbClr val="FF0000"/>
                </a:solidFill>
              </a:rPr>
              <a:t>5</a:t>
            </a:r>
            <a:r>
              <a:rPr lang="en-US" dirty="0" smtClean="0"/>
              <a:t>)</a:t>
            </a:r>
          </a:p>
          <a:p>
            <a:endParaRPr lang="en-US" dirty="0" smtClean="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2">
                    <a:lumMod val="90000"/>
                  </a:schemeClr>
                </a:solidFill>
              </a:rPr>
              <a:t>Smartphone Tracking for Split-Fleet Regattas</a:t>
            </a:r>
          </a:p>
          <a:p>
            <a:pPr lvl="2"/>
            <a:r>
              <a:rPr lang="en-US" dirty="0" smtClean="0">
                <a:solidFill>
                  <a:schemeClr val="bg2">
                    <a:lumMod val="90000"/>
                  </a:schemeClr>
                </a:solidFill>
              </a:rPr>
              <a:t>Defining Series and Fleets in the Regatta</a:t>
            </a:r>
          </a:p>
          <a:p>
            <a:pPr lvl="2"/>
            <a:r>
              <a:rPr lang="en-US" dirty="0" smtClean="0">
                <a:solidFill>
                  <a:schemeClr val="bg2">
                    <a:lumMod val="90000"/>
                  </a:schemeClr>
                </a:solidFill>
              </a:rPr>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t>
            </a:r>
            <a:r>
              <a:rPr lang="en-US" dirty="0" smtClean="0"/>
              <a:t>Apps (http://byc.sapsailing.com/apps)</a:t>
            </a:r>
            <a:endParaRPr lang="en-US" dirty="0"/>
          </a:p>
          <a:p>
            <a:pPr lvl="2"/>
            <a:r>
              <a:rPr lang="en-US" dirty="0"/>
              <a:t>User </a:t>
            </a:r>
            <a:r>
              <a:rPr lang="en-US" dirty="0" smtClean="0"/>
              <a:t>Management</a:t>
            </a:r>
            <a:endParaRPr lang="en-US" dirty="0"/>
          </a:p>
        </p:txBody>
      </p:sp>
    </p:spTree>
    <p:extLst>
      <p:ext uri="{BB962C8B-B14F-4D97-AF65-F5344CB8AC3E}">
        <p14:creationId xmlns:p14="http://schemas.microsoft.com/office/powerpoint/2010/main" val="39925574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Feature your own Space</a:t>
            </a:r>
          </a:p>
          <a:p>
            <a:pPr lvl="1"/>
            <a:r>
              <a:rPr lang="en-US" dirty="0" smtClean="0"/>
              <a:t>Advertise your own Events in Nice Web Site</a:t>
            </a:r>
          </a:p>
          <a:p>
            <a:r>
              <a:rPr lang="en-US" dirty="0" smtClean="0"/>
              <a:t>Manage your own Regattas</a:t>
            </a:r>
          </a:p>
          <a:p>
            <a:pPr lvl="1"/>
            <a:r>
              <a:rPr lang="en-US" dirty="0" smtClean="0"/>
              <a:t>Race Management App for Schedules / Scoring</a:t>
            </a:r>
          </a:p>
          <a:p>
            <a:pPr lvl="1"/>
            <a:r>
              <a:rPr lang="en-US" dirty="0" smtClean="0"/>
              <a:t>Keep Audience up to date</a:t>
            </a:r>
          </a:p>
          <a:p>
            <a:r>
              <a:rPr lang="en-US" dirty="0" smtClean="0"/>
              <a:t>Get a Beautiful Web Site for your Event Quickly</a:t>
            </a:r>
          </a:p>
          <a:p>
            <a:r>
              <a:rPr lang="en-US" dirty="0" smtClean="0"/>
              <a:t>Support Live Tracking using Smart Phones</a:t>
            </a:r>
          </a:p>
          <a:p>
            <a:r>
              <a:rPr lang="en-US" dirty="0" smtClean="0"/>
              <a:t>Link Video Footage to Tracked Races</a:t>
            </a:r>
            <a:endParaRPr lang="de-DE" dirty="0"/>
          </a:p>
        </p:txBody>
      </p:sp>
      <p:sp>
        <p:nvSpPr>
          <p:cNvPr id="2" name="Title 1"/>
          <p:cNvSpPr>
            <a:spLocks noGrp="1"/>
          </p:cNvSpPr>
          <p:nvPr>
            <p:ph type="title"/>
          </p:nvPr>
        </p:nvSpPr>
        <p:spPr/>
        <p:txBody>
          <a:bodyPr/>
          <a:lstStyle/>
          <a:p>
            <a:r>
              <a:rPr lang="en-US" dirty="0" smtClean="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Live Leaderboards</a:t>
            </a:r>
          </a:p>
          <a:p>
            <a:pPr lvl="1"/>
            <a:r>
              <a:rPr lang="en-US" dirty="0" smtClean="0"/>
              <a:t>Based on Race Manager App at Race Finish</a:t>
            </a:r>
          </a:p>
          <a:p>
            <a:pPr lvl="1"/>
            <a:r>
              <a:rPr lang="en-US" dirty="0" smtClean="0"/>
              <a:t>Live In-Race Ranking when Tracking in Place</a:t>
            </a:r>
          </a:p>
          <a:p>
            <a:pPr lvl="1"/>
            <a:r>
              <a:rPr lang="en-US" dirty="0" smtClean="0"/>
              <a:t>Supporting Handicap Formulas (</a:t>
            </a:r>
            <a:r>
              <a:rPr lang="en-US" dirty="0" err="1" smtClean="0"/>
              <a:t>ToT</a:t>
            </a:r>
            <a:r>
              <a:rPr lang="en-US" dirty="0" smtClean="0"/>
              <a:t>, </a:t>
            </a:r>
            <a:r>
              <a:rPr lang="en-US" dirty="0" err="1" smtClean="0"/>
              <a:t>ToD</a:t>
            </a:r>
            <a:r>
              <a:rPr lang="en-US" dirty="0" smtClean="0"/>
              <a:t>)</a:t>
            </a:r>
          </a:p>
          <a:p>
            <a:r>
              <a:rPr lang="en-US" dirty="0" smtClean="0"/>
              <a:t>Live Statistics</a:t>
            </a:r>
          </a:p>
          <a:p>
            <a:pPr lvl="1"/>
            <a:r>
              <a:rPr lang="en-US" dirty="0" smtClean="0"/>
              <a:t>Ranks, Points (w/o Tracking), Gap, Speed, …</a:t>
            </a:r>
          </a:p>
        </p:txBody>
      </p:sp>
      <p:sp>
        <p:nvSpPr>
          <p:cNvPr id="2" name="Title 1"/>
          <p:cNvSpPr>
            <a:spLocks noGrp="1"/>
          </p:cNvSpPr>
          <p:nvPr>
            <p:ph type="title"/>
          </p:nvPr>
        </p:nvSpPr>
        <p:spPr/>
        <p:txBody>
          <a:bodyPr/>
          <a:lstStyle/>
          <a:p>
            <a:r>
              <a:rPr lang="en-US" dirty="0" smtClean="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Leaderboard Content in Other Web Pages</a:t>
            </a:r>
            <a:endParaRPr lang="en-US" dirty="0"/>
          </a:p>
        </p:txBody>
      </p:sp>
      <p:sp>
        <p:nvSpPr>
          <p:cNvPr id="3" name="Text Placeholder 2"/>
          <p:cNvSpPr>
            <a:spLocks noGrp="1"/>
          </p:cNvSpPr>
          <p:nvPr>
            <p:ph type="body" sz="quarter" idx="10"/>
          </p:nvPr>
        </p:nvSpPr>
        <p:spPr>
          <a:xfrm>
            <a:off x="325287" y="1398976"/>
            <a:ext cx="8494713" cy="4391026"/>
          </a:xfrm>
        </p:spPr>
        <p:txBody>
          <a:bodyPr/>
          <a:lstStyle/>
          <a:p>
            <a:r>
              <a:rPr lang="en-US" dirty="0" smtClean="0"/>
              <a:t>JSON </a:t>
            </a:r>
            <a:r>
              <a:rPr lang="en-US" dirty="0" err="1" smtClean="0"/>
              <a:t>RESTlets</a:t>
            </a:r>
            <a:r>
              <a:rPr lang="en-US" dirty="0" smtClean="0"/>
              <a:t> to feed the Live Regatta and Series Leaderboards</a:t>
            </a:r>
          </a:p>
          <a:p>
            <a:r>
              <a:rPr lang="en-US" dirty="0" smtClean="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2062</Words>
  <Application>Microsoft Office PowerPoint</Application>
  <PresentationFormat>On-screen Show (4:3)</PresentationFormat>
  <Paragraphs>505</Paragraphs>
  <Slides>60</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Entering Scores in Administration Console</vt:lpstr>
      <vt:lpstr>Questions?</vt:lpstr>
      <vt:lpstr>Agenda</vt:lpstr>
      <vt:lpstr>Android &amp; iOS Apps</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Configuring Your Regatta</vt:lpstr>
      <vt:lpstr>Configuring Your Regatta – Options for Race Manager App</vt:lpstr>
      <vt:lpstr>Result Import from External Regatta Management System</vt:lpstr>
      <vt:lpstr>Importing Scores 1/2</vt:lpstr>
      <vt:lpstr>Importing Scores 2/2</vt:lpstr>
      <vt:lpstr>Questions?</vt:lpstr>
      <vt:lpstr>Agenda</vt:lpstr>
      <vt:lpstr>Android &amp; iOS Apps</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Assigning Competitors to Fleet Races</vt:lpstr>
      <vt:lpstr>Agenda</vt:lpstr>
      <vt:lpstr>Thank you</vt:lpstr>
      <vt:lpstr>PowerPoint Presentation</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500</cp:revision>
  <dcterms:created xsi:type="dcterms:W3CDTF">2013-03-18T12:38:06Z</dcterms:created>
  <dcterms:modified xsi:type="dcterms:W3CDTF">2016-03-18T07:59:36Z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